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81" r:id="rId4"/>
    <p:sldMasterId id="214748368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0.png>
</file>

<file path=ppt/media/image11.jpg>
</file>

<file path=ppt/media/image12.png>
</file>

<file path=ppt/media/image13.png>
</file>

<file path=ppt/media/image14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09" name="Google Shape;209;p1:notes"/>
          <p:cNvSpPr/>
          <p:nvPr>
            <p:ph idx="2" type="sldImg"/>
          </p:nvPr>
        </p:nvSpPr>
        <p:spPr>
          <a:xfrm>
            <a:off x="729609" y="1143000"/>
            <a:ext cx="5398781" cy="308579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71" name="Google Shape;271;p10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Google Shape;23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8" name="Google Shape;25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64" name="Google Shape;264;p9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322915" y="1348402"/>
            <a:ext cx="9422489" cy="3199383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330397" y="595715"/>
            <a:ext cx="1788350" cy="1788583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8144558" y="2045153"/>
            <a:ext cx="1353054" cy="1353231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7118747" y="2807456"/>
            <a:ext cx="1833702" cy="183394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type="title"/>
          </p:nvPr>
        </p:nvSpPr>
        <p:spPr>
          <a:xfrm>
            <a:off x="628650" y="273844"/>
            <a:ext cx="7159064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" name="Google Shape;8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" name="Google Shape;90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 2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/>
          <p:nvPr/>
        </p:nvSpPr>
        <p:spPr>
          <a:xfrm>
            <a:off x="322915" y="1348402"/>
            <a:ext cx="9422489" cy="3199383"/>
          </a:xfrm>
          <a:prstGeom prst="roundRect">
            <a:avLst>
              <a:gd fmla="val 6683" name="adj"/>
            </a:avLst>
          </a:prstGeom>
          <a:solidFill>
            <a:schemeClr val="accent1">
              <a:alpha val="89019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3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96" name="Google Shape;96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8" name="Google Shape;9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5330397" y="595715"/>
            <a:ext cx="1788350" cy="1788583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3"/>
          <p:cNvSpPr/>
          <p:nvPr/>
        </p:nvSpPr>
        <p:spPr>
          <a:xfrm>
            <a:off x="8144558" y="2045153"/>
            <a:ext cx="1353054" cy="1353231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3"/>
          <p:cNvSpPr/>
          <p:nvPr/>
        </p:nvSpPr>
        <p:spPr>
          <a:xfrm>
            <a:off x="7118747" y="2807456"/>
            <a:ext cx="1833702" cy="183394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 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" name="Google Shape;10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/>
          <p:nvPr/>
        </p:nvSpPr>
        <p:spPr>
          <a:xfrm>
            <a:off x="0" y="211576"/>
            <a:ext cx="9144000" cy="2050104"/>
          </a:xfrm>
          <a:prstGeom prst="rect">
            <a:avLst/>
          </a:prstGeom>
          <a:solidFill>
            <a:schemeClr val="lt1">
              <a:alpha val="72156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2" name="Google Shape;112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5" name="Google Shape;11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0" name="Google Shape;120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 2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6" name="Google Shape;126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33" name="Google Shape;133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4" name="Google Shape;134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5" name="Google Shape;1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8" name="Google Shape;138;p19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9" name="Google Shape;139;p19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40" name="Google Shape;140;p19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1" name="Google Shape;141;p19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7" name="Google Shape;14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8" name="Google Shape;14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9" name="Google Shape;149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18786" y="211576"/>
            <a:ext cx="9144000" cy="2050104"/>
          </a:xfrm>
          <a:custGeom>
            <a:rect b="b" l="l" r="r" t="t"/>
            <a:pathLst>
              <a:path extrusionOk="0" h="5466945" w="24387176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156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628650" y="273844"/>
            <a:ext cx="70751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" name="Google Shape;2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52" name="Google Shape;152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3" name="Google Shape;153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6" name="Google Shape;156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7" name="Google Shape;15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60" name="Google Shape;160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3619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21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2pPr>
            <a:lvl3pPr indent="-3238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/>
            </a:lvl3pPr>
            <a:lvl4pPr indent="-3111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4pPr>
            <a:lvl5pPr indent="-3111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5pPr>
            <a:lvl6pPr indent="-3111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6pPr>
            <a:lvl7pPr indent="-3111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7pPr>
            <a:lvl8pPr indent="-3111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8pPr>
            <a:lvl9pPr indent="-3111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300"/>
              <a:buChar char="•"/>
              <a:defRPr/>
            </a:lvl9pPr>
          </a:lstStyle>
          <a:p/>
        </p:txBody>
      </p:sp>
      <p:sp>
        <p:nvSpPr>
          <p:cNvPr id="161" name="Google Shape;16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68" name="Google Shape;168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9" name="Google Shape;16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2" name="Google Shape;17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5" name="Google Shape;17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6" name="Google Shape;17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9" name="Google Shape;179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0" name="Google Shape;180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1" name="Google Shape;18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7" name="Google Shape;187;p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88" name="Google Shape;18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1" name="Google Shape;191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 2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322915" y="1348402"/>
            <a:ext cx="9422489" cy="3199383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4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6068074" y="3379961"/>
            <a:ext cx="1221467" cy="1221626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7993997" y="1659428"/>
            <a:ext cx="1353054" cy="1353231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"/>
          <p:cNvSpPr/>
          <p:nvPr/>
        </p:nvSpPr>
        <p:spPr>
          <a:xfrm>
            <a:off x="6659975" y="1971391"/>
            <a:ext cx="2218779" cy="2219068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"/>
          <p:cNvSpPr/>
          <p:nvPr/>
        </p:nvSpPr>
        <p:spPr>
          <a:xfrm>
            <a:off x="6182918" y="131681"/>
            <a:ext cx="2496660" cy="2496985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" name="Google Shape;3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51327" y="340058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95" name="Google Shape;195;p3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96" name="Google Shape;196;p3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7" name="Google Shape;197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00" name="Google Shape;20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3" name="Google Shape;203;p3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4" name="Google Shape;20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/>
          <p:nvPr/>
        </p:nvSpPr>
        <p:spPr>
          <a:xfrm>
            <a:off x="322915" y="1348402"/>
            <a:ext cx="9422489" cy="3199383"/>
          </a:xfrm>
          <a:custGeom>
            <a:rect b="b" l="l" r="r" t="t"/>
            <a:pathLst>
              <a:path extrusionOk="0" h="8531688" w="25129909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019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5"/>
          <p:cNvSpPr txBox="1"/>
          <p:nvPr>
            <p:ph type="ctrTitle"/>
          </p:nvPr>
        </p:nvSpPr>
        <p:spPr>
          <a:xfrm>
            <a:off x="635860" y="1576464"/>
            <a:ext cx="4606672" cy="16948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4" name="Google Shape;44;p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" name="Google Shape;4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1327" y="342520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title"/>
          </p:nvPr>
        </p:nvSpPr>
        <p:spPr>
          <a:xfrm>
            <a:off x="628650" y="273844"/>
            <a:ext cx="7091944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" name="Google Shape;52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/>
          <p:nvPr>
            <p:ph type="title"/>
          </p:nvPr>
        </p:nvSpPr>
        <p:spPr>
          <a:xfrm>
            <a:off x="623888" y="1282304"/>
            <a:ext cx="5225645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51327" y="298071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0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8"/>
          <p:cNvSpPr txBox="1"/>
          <p:nvPr>
            <p:ph type="title"/>
          </p:nvPr>
        </p:nvSpPr>
        <p:spPr>
          <a:xfrm>
            <a:off x="623888" y="1282304"/>
            <a:ext cx="5491163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" type="body"/>
          </p:nvPr>
        </p:nvSpPr>
        <p:spPr>
          <a:xfrm>
            <a:off x="623888" y="3442098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1327" y="298071"/>
            <a:ext cx="1959842" cy="2031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type="title"/>
          </p:nvPr>
        </p:nvSpPr>
        <p:spPr>
          <a:xfrm>
            <a:off x="628650" y="273844"/>
            <a:ext cx="7222038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/>
          <p:nvPr>
            <p:ph type="title"/>
          </p:nvPr>
        </p:nvSpPr>
        <p:spPr>
          <a:xfrm>
            <a:off x="629841" y="273844"/>
            <a:ext cx="7143879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75" name="Google Shape;75;p10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6" name="Google Shape;76;p10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8" name="Google Shape;78;p10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" name="Google Shape;8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11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11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11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11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11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drive.google.com/file/d/1rVul3RGVW_4udBobwKJbEU3g1DoQXgYF/view" TargetMode="External"/><Relationship Id="rId4" Type="http://schemas.openxmlformats.org/officeDocument/2006/relationships/image" Target="../media/image1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6"/>
          <p:cNvSpPr txBox="1"/>
          <p:nvPr>
            <p:ph type="ctrTitle"/>
          </p:nvPr>
        </p:nvSpPr>
        <p:spPr>
          <a:xfrm>
            <a:off x="635850" y="1582275"/>
            <a:ext cx="4929600" cy="1695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50"/>
              <a:buFont typeface="Arial"/>
              <a:buNone/>
            </a:pPr>
            <a:r>
              <a:rPr lang="en" sz="3350"/>
              <a:t>Mojaloop Foundation and GLEIF</a:t>
            </a:r>
            <a:endParaRPr sz="3350"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50"/>
              <a:buFont typeface="Arial"/>
              <a:buNone/>
            </a:pPr>
            <a:r>
              <a:rPr lang="en" sz="3350"/>
              <a:t>Partnership</a:t>
            </a:r>
            <a:endParaRPr sz="3350"/>
          </a:p>
        </p:txBody>
      </p:sp>
      <p:sp>
        <p:nvSpPr>
          <p:cNvPr id="212" name="Google Shape;212;p36"/>
          <p:cNvSpPr txBox="1"/>
          <p:nvPr>
            <p:ph idx="1" type="subTitle"/>
          </p:nvPr>
        </p:nvSpPr>
        <p:spPr>
          <a:xfrm>
            <a:off x="635860" y="3490795"/>
            <a:ext cx="5378395" cy="866372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"/>
              <a:t>PI 26 Convening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</a:pPr>
            <a:r>
              <a:rPr lang="en"/>
              <a:t>November 2024</a:t>
            </a:r>
            <a:endParaRPr/>
          </a:p>
        </p:txBody>
      </p:sp>
      <p:sp>
        <p:nvSpPr>
          <p:cNvPr id="213" name="Google Shape;213;p3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4" name="Google Shape;214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05398" y="287725"/>
            <a:ext cx="1982100" cy="198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4" name="Google Shape;274;p45" title="GLEIF-video.mp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6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280" name="Google Shape;280;p46"/>
          <p:cNvSpPr txBox="1"/>
          <p:nvPr>
            <p:ph idx="1" type="body"/>
          </p:nvPr>
        </p:nvSpPr>
        <p:spPr>
          <a:xfrm>
            <a:off x="628650" y="1369226"/>
            <a:ext cx="7886700" cy="365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 fontScale="92500"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ct val="36036"/>
              <a:buNone/>
            </a:pPr>
            <a:r>
              <a:rPr lang="en"/>
              <a:t>Clare Rowley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ct val="36036"/>
              <a:buNone/>
            </a:pPr>
            <a:r>
              <a:rPr lang="en"/>
              <a:t>Arunjay Katakam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ct val="36036"/>
              <a:buNone/>
            </a:pPr>
            <a:r>
              <a:rPr lang="en"/>
              <a:t>Paul Makin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ct val="36036"/>
              <a:buNone/>
            </a:pPr>
            <a:r>
              <a:t/>
            </a:r>
            <a:endParaRPr/>
          </a:p>
          <a:p>
            <a:pPr indent="-351979" lvl="0" marL="45720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ct val="100000"/>
              <a:buChar char="•"/>
            </a:pPr>
            <a:r>
              <a:rPr lang="en"/>
              <a:t>How can this new partnership be used to increase LEI registration?</a:t>
            </a:r>
            <a:endParaRPr/>
          </a:p>
          <a:p>
            <a:pPr indent="-351979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/>
              <a:t>How should it be complemented to address other use cases?</a:t>
            </a:r>
            <a:endParaRPr/>
          </a:p>
          <a:p>
            <a:pPr indent="-351979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"/>
              <a:t>What about the casual trader? Is there an international way of addressing payments to people, trading as informal businesses?</a:t>
            </a:r>
            <a:endParaRPr/>
          </a:p>
          <a:p>
            <a:pPr indent="-351979" lvl="0" marL="4572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ct val="100000"/>
              <a:buChar char="•"/>
            </a:pPr>
            <a:r>
              <a:rPr lang="en"/>
              <a:t>Is there an opportunity to extend LEI registration down to Tier 4 - at appropriate cost?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7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220" name="Google Shape;220;p37"/>
          <p:cNvSpPr txBox="1"/>
          <p:nvPr>
            <p:ph idx="1" type="body"/>
          </p:nvPr>
        </p:nvSpPr>
        <p:spPr>
          <a:xfrm>
            <a:off x="628650" y="1369225"/>
            <a:ext cx="7886700" cy="350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rPr lang="en"/>
              <a:t>We are seeing convergence around the need for a more formal approach to payments addressing, as it relates to P2M: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Merchant Payments workstream has completed (for now); encompassing Merchant Registry and the use of scheme-specific merchant IDs for addressing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Implies a role for formalised registration, anti-fraud measures etc.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COMESA deployments are intended to encompass cross-border merchant transactions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So merchant identities must cross-borders with them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/>
              <a:t>FATF Travel Rule will require extensive counter party identification with all transactions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But: the revolution can be tokenised.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8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/>
              <a:t>LEIs</a:t>
            </a:r>
            <a:endParaRPr/>
          </a:p>
        </p:txBody>
      </p:sp>
      <p:sp>
        <p:nvSpPr>
          <p:cNvPr id="226" name="Google Shape;226;p3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-3968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50"/>
              <a:buChar char="•"/>
            </a:pPr>
            <a:r>
              <a:rPr lang="en" sz="2650"/>
              <a:t>Long (20 digits</a:t>
            </a:r>
            <a:endParaRPr sz="265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650"/>
              <a:t>alphanumeric)</a:t>
            </a:r>
            <a:endParaRPr sz="2650"/>
          </a:p>
          <a:p>
            <a:pPr indent="-3968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50"/>
              <a:buChar char="•"/>
            </a:pPr>
            <a:r>
              <a:rPr lang="en" sz="2650"/>
              <a:t>Unique worldwide</a:t>
            </a:r>
            <a:endParaRPr sz="2650"/>
          </a:p>
          <a:p>
            <a:pPr indent="-3968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50"/>
              <a:buChar char="•"/>
            </a:pPr>
            <a:r>
              <a:rPr lang="en" sz="2650"/>
              <a:t>Only useful for larger businesses</a:t>
            </a:r>
            <a:endParaRPr sz="2650"/>
          </a:p>
          <a:p>
            <a:pPr indent="-3968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50"/>
              <a:buChar char="•"/>
            </a:pPr>
            <a:r>
              <a:rPr lang="en" sz="2650"/>
              <a:t>Not usable for USSD; only QR</a:t>
            </a:r>
            <a:endParaRPr sz="2650"/>
          </a:p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pic>
        <p:nvPicPr>
          <p:cNvPr id="227" name="Google Shape;227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9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233" name="Google Shape;233;p3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pic>
        <p:nvPicPr>
          <p:cNvPr id="234" name="Google Shape;234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0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240" name="Google Shape;240;p4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pic>
        <p:nvPicPr>
          <p:cNvPr id="241" name="Google Shape;241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1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sp>
        <p:nvSpPr>
          <p:cNvPr id="247" name="Google Shape;247;p4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t/>
            </a:r>
            <a:endParaRPr/>
          </a:p>
        </p:txBody>
      </p:sp>
      <p:pic>
        <p:nvPicPr>
          <p:cNvPr id="248" name="Google Shape;24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1"/>
          <p:cNvSpPr txBox="1"/>
          <p:nvPr>
            <p:ph idx="1" type="body"/>
          </p:nvPr>
        </p:nvSpPr>
        <p:spPr>
          <a:xfrm>
            <a:off x="309675" y="4372200"/>
            <a:ext cx="8468100" cy="8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rPr b="1" lang="en"/>
              <a:t>LEIs are a game changer for KYB, but they’re not a silver bullet. Need complementary solutions for sole traders, and need to improve registration in our focus countries.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2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/>
              <a:t>Also, The Verifiable LEI (vLEI)</a:t>
            </a:r>
            <a:endParaRPr/>
          </a:p>
        </p:txBody>
      </p:sp>
      <p:sp>
        <p:nvSpPr>
          <p:cNvPr id="255" name="Google Shape;255;p42"/>
          <p:cNvSpPr txBox="1"/>
          <p:nvPr>
            <p:ph idx="1" type="body"/>
          </p:nvPr>
        </p:nvSpPr>
        <p:spPr>
          <a:xfrm>
            <a:off x="628650" y="1369225"/>
            <a:ext cx="7886700" cy="34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 lnSpcReduction="10000"/>
          </a:bodyPr>
          <a:lstStyle/>
          <a:p>
            <a:pPr indent="-361950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Provides instant, automated identity verification of legal entities and their persons in official and functional roles. 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Verification can be cryptographically bound to official documents, transactions and interactions.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rPr lang="en" sz="6000"/>
              <a:t>⇒</a:t>
            </a:r>
            <a:endParaRPr sz="6000"/>
          </a:p>
          <a:p>
            <a:pPr indent="-361950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Hub Operators and DFSPs should have LEIs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Using vLEIs, these legal entities can appoint staff to represent themselves to each other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Roles and authorisations can be verified using vLEI</a:t>
            </a:r>
            <a:endParaRPr/>
          </a:p>
          <a:p>
            <a:pPr indent="-342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"/>
              <a:t>Enhances operational security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3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</a:pPr>
            <a:r>
              <a:rPr lang="en"/>
              <a:t>Given these synergies….</a:t>
            </a:r>
            <a:endParaRPr/>
          </a:p>
        </p:txBody>
      </p:sp>
      <p:sp>
        <p:nvSpPr>
          <p:cNvPr id="261" name="Google Shape;261;p4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700"/>
              <a:buNone/>
            </a:pPr>
            <a:r>
              <a:rPr lang="en"/>
              <a:t>…it should come as no surprise that the Mojaloop Foundation and GLEIF are entering into a partnership agreement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This is intended to lead to a PoC/pilot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Preferably relating to cross-border merchant payments</a:t>
            </a:r>
            <a:endParaRPr/>
          </a:p>
          <a:p>
            <a:pPr indent="-3619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Char char="•"/>
            </a:pPr>
            <a:r>
              <a:rPr lang="en"/>
              <a:t>Exploration of the applicability and utility of vLEIs would also be welcome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4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/>
              <a:t>Over to…..</a:t>
            </a:r>
            <a:endParaRPr/>
          </a:p>
        </p:txBody>
      </p:sp>
      <p:sp>
        <p:nvSpPr>
          <p:cNvPr id="267" name="Google Shape;267;p4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8" name="Google Shape;268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34400" y="1579087"/>
            <a:ext cx="7075201" cy="2877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